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3"/>
  </p:notesMasterIdLst>
  <p:handoutMasterIdLst>
    <p:handoutMasterId r:id="rId34"/>
  </p:handoutMasterIdLst>
  <p:sldIdLst>
    <p:sldId id="256" r:id="rId6"/>
    <p:sldId id="259" r:id="rId7"/>
    <p:sldId id="257" r:id="rId8"/>
    <p:sldId id="263" r:id="rId9"/>
    <p:sldId id="264" r:id="rId10"/>
    <p:sldId id="260" r:id="rId11"/>
    <p:sldId id="261" r:id="rId12"/>
    <p:sldId id="262" r:id="rId13"/>
    <p:sldId id="265" r:id="rId14"/>
    <p:sldId id="268" r:id="rId15"/>
    <p:sldId id="269" r:id="rId16"/>
    <p:sldId id="270" r:id="rId17"/>
    <p:sldId id="271" r:id="rId18"/>
    <p:sldId id="272" r:id="rId19"/>
    <p:sldId id="273" r:id="rId20"/>
    <p:sldId id="274" r:id="rId21"/>
    <p:sldId id="275" r:id="rId22"/>
    <p:sldId id="276" r:id="rId23"/>
    <p:sldId id="285" r:id="rId24"/>
    <p:sldId id="278" r:id="rId25"/>
    <p:sldId id="279" r:id="rId26"/>
    <p:sldId id="280" r:id="rId27"/>
    <p:sldId id="286" r:id="rId28"/>
    <p:sldId id="287" r:id="rId29"/>
    <p:sldId id="282" r:id="rId30"/>
    <p:sldId id="283" r:id="rId31"/>
    <p:sldId id="284" r:id="rId3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65" autoAdjust="0"/>
    <p:restoredTop sz="56592" autoAdjust="0"/>
  </p:normalViewPr>
  <p:slideViewPr>
    <p:cSldViewPr snapToGrid="0">
      <p:cViewPr varScale="1">
        <p:scale>
          <a:sx n="74" d="100"/>
          <a:sy n="74" d="100"/>
        </p:scale>
        <p:origin x="2560" y="192"/>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notesMaster" Target="notesMasters/notesMaster1.xml"/><Relationship Id="rId34" Type="http://schemas.openxmlformats.org/officeDocument/2006/relationships/handoutMaster" Target="handoutMasters/handout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theme" Target="theme/theme1.xml"/><Relationship Id="rId3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our current working directory, which at the moment is the home directory, the 'chef-client' command will look for a directory named 'cookbooks'. Within that 'cookbooks' directory it will find the cookbook named 'apache'. Within the 'apache' cookbook it will look for the 'server' recipe.</a:t>
            </a:r>
            <a:endParaRPr lang="en-US" dirty="0" smtClean="0"/>
          </a:p>
          <a:p>
            <a:endParaRPr lang="en-US" dirty="0" smtClean="0"/>
          </a:p>
          <a:p>
            <a:r>
              <a:rPr lang="en-US" dirty="0" smtClean="0"/>
              <a:t>Run</a:t>
            </a:r>
            <a:r>
              <a:rPr lang="en-US" baseline="0" dirty="0" smtClean="0"/>
              <a:t> this command, from the home directory, and ensure that you see the recipe being applied as it had before except this time the output will display a populated run list and a cookbook that has been synchronized.</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used 'chef-client'</a:t>
            </a:r>
            <a:r>
              <a:rPr lang="en-US" baseline="0" dirty="0" smtClean="0"/>
              <a:t> to apply recipes but we now face a new problem. How do we use this tool to apply multiple recipes to configure the state of our infrastructure? Combing the recipes seems like it goes against the concept that cookbooks map one-to-one to a piece of software. Running the command twice seems like it would make managing the system difficult to remember.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a:t>
            </a:r>
            <a:r>
              <a:rPr lang="en-US" baseline="0" dirty="0" smtClean="0"/>
              <a:t> Now the apache cookbook's default recipe includes the server recipe. You were able to verify that by applying chef-client with the abbreviated run list. Finally it was a good time to commit the changes that you made.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multiple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chef-client</a:t>
            </a:r>
            <a:r>
              <a:rPr lang="en-US" b="0" baseline="0" dirty="0" smtClean="0"/>
              <a:t> has a number of flags that can be passed to it to configure how it works. Up to this point we have been using the '--local-mode' flag to ensure 'chef-client' does not query the Chef Server it wants to communicate with by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flag we can use is '--run-list'</a:t>
            </a:r>
            <a:r>
              <a:rPr lang="en-US" baseline="0" dirty="0" smtClean="0"/>
              <a:t> or '-r' to specify a list of recipes we want to apply to the system. We call this list of recipes a run list.</a:t>
            </a:r>
          </a:p>
          <a:p>
            <a:endParaRPr lang="en-US" baseline="0" dirty="0" smtClean="0"/>
          </a:p>
          <a:p>
            <a:r>
              <a:rPr lang="en-US" baseline="0" dirty="0" smtClean="0"/>
              <a:t>This ordered list specifies the recipes in a different way. We are no longer interested in the </a:t>
            </a:r>
            <a:r>
              <a:rPr lang="en-US" baseline="0" dirty="0" err="1" smtClean="0"/>
              <a:t>filepath</a:t>
            </a:r>
            <a:r>
              <a:rPr lang="en-US" baseline="0" dirty="0" smtClean="0"/>
              <a:t> to the particular recipe file. We instead specify that we want a recipe and then within the square brackets we specify the name of the cookbook and then finally the name of the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r>
              <a:rPr lang="en-US" dirty="0" smtClean="0"/>
              <a:t>We are using the abbreviated</a:t>
            </a:r>
            <a:r>
              <a:rPr lang="en-US" baseline="0" dirty="0" smtClean="0"/>
              <a:t> '-r' to represent the longer flag '--run-list'.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using the abbreviated</a:t>
            </a:r>
            <a:r>
              <a:rPr lang="en-US" baseline="0" dirty="0" smtClean="0"/>
              <a:t> '-r' to represent the longer flag '--run-list'.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3416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814" r:id="rId4"/>
    <p:sldLayoutId id="2147483785" r:id="rId5"/>
    <p:sldLayoutId id="2147483770" r:id="rId6"/>
    <p:sldLayoutId id="2147483774" r:id="rId7"/>
    <p:sldLayoutId id="2147483771" r:id="rId8"/>
    <p:sldLayoutId id="2147483764" r:id="rId9"/>
    <p:sldLayoutId id="2147483767" r:id="rId10"/>
    <p:sldLayoutId id="2147483723" r:id="rId11"/>
    <p:sldLayoutId id="2147483795" r:id="rId12"/>
    <p:sldLayoutId id="2147483806"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hyperlink" Target="https://docs.chef.io/recipes.html#include-recip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chef-client</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a:t>Applying </a:t>
            </a:r>
            <a:r>
              <a:rPr lang="en-US" dirty="0" smtClean="0"/>
              <a:t>Recipes </a:t>
            </a:r>
            <a:r>
              <a:rPr lang="en-US" dirty="0"/>
              <a:t>from </a:t>
            </a:r>
            <a:r>
              <a:rPr lang="en-US" dirty="0" smtClean="0"/>
              <a:t>Multiple 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3587230"/>
            <a:ext cx="14417959" cy="133106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 (0.1.0)</a:t>
            </a:r>
          </a:p>
          <a:p>
            <a:r>
              <a:rPr lang="en-US" sz="2300" dirty="0"/>
              <a:t>Compiling Cookbooks...</a:t>
            </a:r>
          </a:p>
          <a:p>
            <a:r>
              <a:rPr lang="en-US" sz="2300" dirty="0"/>
              <a:t>Converging 4 resources</a:t>
            </a:r>
          </a:p>
          <a:p>
            <a:r>
              <a:rPr lang="en-US" sz="2300" dirty="0"/>
              <a:t>Recipe: workstation::setup</a:t>
            </a:r>
          </a:p>
          <a:p>
            <a:r>
              <a:rPr lang="en-US" sz="2300" dirty="0"/>
              <a:t>  * </a:t>
            </a:r>
            <a:r>
              <a:rPr lang="en-US" sz="2300" dirty="0" err="1"/>
              <a:t>yum_package</a:t>
            </a:r>
            <a:r>
              <a:rPr lang="en-US" sz="2300" dirty="0"/>
              <a:t>[</a:t>
            </a:r>
            <a:r>
              <a:rPr lang="en-US" sz="2300" dirty="0" err="1"/>
              <a:t>cowsay</a:t>
            </a:r>
            <a:r>
              <a:rPr lang="en-US" sz="2300" dirty="0"/>
              <a:t>]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[git] action install (up to date)</a:t>
            </a:r>
          </a:p>
          <a:p>
            <a:r>
              <a:rPr lang="en-US" sz="2300" dirty="0"/>
              <a:t>  * file[/</a:t>
            </a:r>
            <a:r>
              <a:rPr lang="en-US" sz="2300" dirty="0" err="1"/>
              <a:t>etc</a:t>
            </a:r>
            <a:r>
              <a:rPr lang="en-US" sz="2300" dirty="0"/>
              <a:t>/</a:t>
            </a:r>
            <a:r>
              <a:rPr lang="en-US" sz="2300" dirty="0" err="1"/>
              <a:t>motd</a:t>
            </a:r>
            <a:r>
              <a:rPr lang="en-US" sz="2300" dirty="0"/>
              <a:t>] action create (up to date)</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3655885"/>
            <a:ext cx="14417959" cy="130595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GL: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"Default recipe includes the setup recipe"</a:t>
            </a: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9"/>
            <a:ext cx="10974132" cy="904972"/>
          </a:xfrm>
          <a:solidFill>
            <a:schemeClr val="tx2"/>
          </a:solidFill>
        </p:spPr>
        <p:txBody>
          <a:bodyPr/>
          <a:lstStyle/>
          <a:p>
            <a:r>
              <a:rPr lang="en-US" sz="3200" b="1" dirty="0" smtClean="0">
                <a:solidFill>
                  <a:schemeClr val="bg1"/>
                </a:solidFill>
                <a:latin typeface="Courier New"/>
                <a:cs typeface="Courier New"/>
              </a:rPr>
              <a:t>$ </a:t>
            </a:r>
            <a:r>
              <a:rPr lang="en-US" sz="3200" b="1" dirty="0" err="1" smtClean="0">
                <a:solidFill>
                  <a:schemeClr val="bg1"/>
                </a:solidFill>
                <a:latin typeface="Courier New"/>
                <a:cs typeface="Courier New"/>
              </a:rPr>
              <a:t>sudo</a:t>
            </a:r>
            <a:r>
              <a:rPr lang="en-US" sz="3200" b="1" dirty="0" smtClean="0">
                <a:solidFill>
                  <a:schemeClr val="bg1"/>
                </a:solidFill>
                <a:latin typeface="Courier New"/>
                <a:cs typeface="Courier New"/>
              </a:rPr>
              <a:t> chef-client --local-mode RECIPE_FILE</a:t>
            </a:r>
            <a:endParaRPr lang="en-US" sz="3200" b="1" dirty="0">
              <a:solidFill>
                <a:schemeClr val="bg1"/>
              </a:solidFill>
              <a:latin typeface="Courier New"/>
              <a:cs typeface="Courier New"/>
            </a:endParaRPr>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a:t>
            </a:fld>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
        <p:nvSpPr>
          <p:cNvPr id="10" name="Subtitle 2"/>
          <p:cNvSpPr txBox="1">
            <a:spLocks/>
          </p:cNvSpPr>
          <p:nvPr/>
        </p:nvSpPr>
        <p:spPr bwMode="white">
          <a:xfrm>
            <a:off x="3013753" y="4479745"/>
            <a:ext cx="10974132" cy="2372794"/>
          </a:xfrm>
          <a:prstGeom prst="rect">
            <a:avLst/>
          </a:prstGeom>
        </p:spPr>
        <p:txBody>
          <a:bodyPr vert="horz" wrap="square" lIns="91440" tIns="91440" rIns="91440" bIns="91440" rtlCol="0">
            <a:noAutofit/>
          </a:bodyPr>
          <a:lstStyle>
            <a:lvl1pPr marL="0" indent="0" algn="l" defTabSz="1219120" rtl="0" eaLnBrk="1" latinLnBrk="0" hangingPunct="1">
              <a:lnSpc>
                <a:spcPct val="100000"/>
              </a:lnSpc>
              <a:spcBef>
                <a:spcPts val="0"/>
              </a:spcBef>
              <a:buSzPct val="90000"/>
              <a:buFont typeface="Arial" pitchFamily="34" charset="0"/>
              <a:buNone/>
              <a:defRPr sz="3733" kern="1200" baseline="0">
                <a:solidFill>
                  <a:schemeClr val="accent3">
                    <a:lumMod val="50000"/>
                  </a:schemeClr>
                </a:solidFill>
                <a:latin typeface="+mn-lt"/>
                <a:ea typeface="+mn-ea"/>
                <a:cs typeface="+mn-cs"/>
              </a:defRPr>
            </a:lvl1pPr>
            <a:lvl2pPr marL="609561" indent="0" algn="ctr" defTabSz="1219120" rtl="0" eaLnBrk="1" latinLnBrk="0" hangingPunct="1">
              <a:lnSpc>
                <a:spcPct val="100000"/>
              </a:lnSpc>
              <a:spcBef>
                <a:spcPts val="800"/>
              </a:spcBef>
              <a:buSzPct val="90000"/>
              <a:buFont typeface="Arial" pitchFamily="34" charset="0"/>
              <a:buNone/>
              <a:defRPr sz="3733" kern="1200" baseline="0">
                <a:solidFill>
                  <a:schemeClr val="tx1">
                    <a:tint val="75000"/>
                  </a:schemeClr>
                </a:solidFill>
                <a:latin typeface="+mn-lt"/>
                <a:ea typeface="+mn-ea"/>
                <a:cs typeface="+mn-cs"/>
              </a:defRPr>
            </a:lvl2pPr>
            <a:lvl3pPr marL="1219120" indent="0" algn="ctr" defTabSz="1219120" rtl="0" eaLnBrk="1" latinLnBrk="0" hangingPunct="1">
              <a:lnSpc>
                <a:spcPct val="100000"/>
              </a:lnSpc>
              <a:spcBef>
                <a:spcPts val="800"/>
              </a:spcBef>
              <a:buSzPct val="90000"/>
              <a:buFont typeface="Arial" pitchFamily="34" charset="0"/>
              <a:buNone/>
              <a:defRPr sz="3200" kern="1200" baseline="0">
                <a:solidFill>
                  <a:schemeClr val="tx1">
                    <a:tint val="75000"/>
                  </a:schemeClr>
                </a:solidFill>
                <a:latin typeface="+mn-lt"/>
                <a:ea typeface="+mn-ea"/>
                <a:cs typeface="+mn-cs"/>
              </a:defRPr>
            </a:lvl3pPr>
            <a:lvl4pPr marL="1828681" indent="0" algn="ctr" defTabSz="1219120" rtl="0" eaLnBrk="1" latinLnBrk="0" hangingPunct="1">
              <a:lnSpc>
                <a:spcPct val="100000"/>
              </a:lnSpc>
              <a:spcBef>
                <a:spcPts val="800"/>
              </a:spcBef>
              <a:buSzPct val="90000"/>
              <a:buFont typeface="Arial" pitchFamily="34" charset="0"/>
              <a:buNone/>
              <a:defRPr sz="2667" kern="1200" baseline="0">
                <a:solidFill>
                  <a:schemeClr val="tx1">
                    <a:tint val="75000"/>
                  </a:schemeClr>
                </a:solidFill>
                <a:latin typeface="+mn-lt"/>
                <a:ea typeface="+mn-ea"/>
                <a:cs typeface="+mn-cs"/>
              </a:defRPr>
            </a:lvl4pPr>
            <a:lvl5pPr marL="2438242" indent="0" algn="ctr" defTabSz="1219120" rtl="0" eaLnBrk="1" latinLnBrk="0" hangingPunct="1">
              <a:lnSpc>
                <a:spcPct val="100000"/>
              </a:lnSpc>
              <a:spcBef>
                <a:spcPts val="800"/>
              </a:spcBef>
              <a:buSzPct val="90000"/>
              <a:buFont typeface="Arial" pitchFamily="34" charset="0"/>
              <a:buNone/>
              <a:defRPr sz="2400" kern="1200" baseline="0">
                <a:solidFill>
                  <a:schemeClr val="tx1">
                    <a:tint val="75000"/>
                  </a:schemeClr>
                </a:solidFill>
                <a:latin typeface="+mn-lt"/>
                <a:ea typeface="+mn-ea"/>
                <a:cs typeface="+mn-cs"/>
              </a:defRPr>
            </a:lvl5pPr>
            <a:lvl6pPr marL="304780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6pPr>
            <a:lvl7pPr marL="365736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7pPr>
            <a:lvl8pPr marL="426692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8pPr>
            <a:lvl9pPr marL="487648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9pPr>
          </a:lstStyle>
          <a:p>
            <a:r>
              <a:rPr lang="en-US" dirty="0" smtClean="0"/>
              <a:t>How would we apply both the workstation's setup recipe and apache's server recipe?</a:t>
            </a:r>
            <a:endParaRPr lang="en-US" dirty="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"Default recipe includes the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ü"/>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ü"/>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ü"/>
            </a:pPr>
            <a:endParaRPr lang="en-US" sz="3200" dirty="0" smtClean="0"/>
          </a:p>
          <a:p>
            <a:pPr marL="609585" indent="-609585">
              <a:buFont typeface="Wingdings" charset="2"/>
              <a:buChar char="ü"/>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10935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7431" y="2496327"/>
            <a:ext cx="12208282" cy="852712"/>
          </a:xfrm>
        </p:spPr>
        <p:txBody>
          <a:bodyPr>
            <a:noAutofit/>
          </a:bodyPr>
          <a:lstStyle/>
          <a:p>
            <a:r>
              <a:rPr lang="en-US" sz="4800" dirty="0" smtClean="0">
                <a:cs typeface="Courier New" panose="02070309020205020404" pitchFamily="49" charset="0"/>
              </a:rPr>
              <a:t>--run-list </a:t>
            </a:r>
            <a:r>
              <a:rPr lang="en-US" sz="4800" dirty="0">
                <a:cs typeface="Courier New" panose="02070309020205020404" pitchFamily="49" charset="0"/>
              </a:rPr>
              <a:t>"recipe[COOKBOOK::RECIPE]"</a:t>
            </a:r>
          </a:p>
        </p:txBody>
      </p:sp>
      <p:sp>
        <p:nvSpPr>
          <p:cNvPr id="3" name="Subtitle 2"/>
          <p:cNvSpPr>
            <a:spLocks noGrp="1"/>
          </p:cNvSpPr>
          <p:nvPr>
            <p:ph type="subTitle" idx="1"/>
          </p:nvPr>
        </p:nvSpPr>
        <p:spPr>
          <a:xfrm>
            <a:off x="3013753" y="3506118"/>
            <a:ext cx="10974132" cy="4372054"/>
          </a:xfrm>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b="1"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15291</TotalTime>
  <Words>2700</Words>
  <Application>Microsoft Macintosh PowerPoint</Application>
  <PresentationFormat>Custom</PresentationFormat>
  <Paragraphs>315</Paragraphs>
  <Slides>27</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Courier New</vt:lpstr>
      <vt:lpstr>Wingdings</vt:lpstr>
      <vt:lpstr>Arial</vt:lpstr>
      <vt:lpstr>ChefDk3.2Template</vt:lpstr>
      <vt:lpstr>chef-client</vt:lpstr>
      <vt:lpstr>chef-client</vt:lpstr>
      <vt:lpstr>Objectives</vt:lpstr>
      <vt:lpstr>--local-mode</vt:lpstr>
      <vt:lpstr>--run-list "recipe[COOKBOOK::RECIPE]"</vt:lpstr>
      <vt:lpstr>Demo: Using 'chef-client' to Locally Apply Recipes</vt:lpstr>
      <vt:lpstr>Demo: Using 'chef-client' to Locally Apply Recipes</vt:lpstr>
      <vt:lpstr>Demo: Using 'chef-client' to Locally Apply Recipes</vt:lpstr>
      <vt:lpstr>GL: Return Home First</vt:lpstr>
      <vt:lpstr>GL: Apply the Cookbook Recipe Locally</vt:lpstr>
      <vt:lpstr>GL: Apply the Cookbook Recipe Locally</vt:lpstr>
      <vt:lpstr>GL: Apply Both Recipes Locally</vt:lpstr>
      <vt:lpstr>-r "recipe[COOKBOOK(::default)]"</vt:lpstr>
      <vt:lpstr>include_recipe</vt:lpstr>
      <vt:lpstr>Demo: Including a Recipe</vt:lpstr>
      <vt:lpstr>Demo: Including a Recipe</vt:lpstr>
      <vt:lpstr>GL: The Default Recipe Includes the Setup Recipe</vt:lpstr>
      <vt:lpstr>GL: Apply the Cookbook's Default Recipe</vt:lpstr>
      <vt:lpstr>GL: Commit Your Work</vt:lpstr>
      <vt:lpstr>Lab: Update the apache Cookbook</vt:lpstr>
      <vt:lpstr>Lab: The Default Recipe Includes the Apache Recipe</vt:lpstr>
      <vt:lpstr>Lab: Applying the apache Default Recipe</vt:lpstr>
      <vt:lpstr>Lab: Commit Your Work</vt:lpstr>
      <vt:lpstr>Lab: Update the apache Cookbook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1940</cp:revision>
  <cp:lastPrinted>2015-02-07T23:49:10Z</cp:lastPrinted>
  <dcterms:created xsi:type="dcterms:W3CDTF">2012-09-13T17:36:07Z</dcterms:created>
  <dcterms:modified xsi:type="dcterms:W3CDTF">2016-02-26T22:31:51Z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